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96" r:id="rId1"/>
  </p:sldMasterIdLst>
  <p:notesMasterIdLst>
    <p:notesMasterId r:id="rId23"/>
  </p:notesMasterIdLst>
  <p:sldIdLst>
    <p:sldId id="258" r:id="rId2"/>
    <p:sldId id="257" r:id="rId3"/>
    <p:sldId id="259" r:id="rId4"/>
    <p:sldId id="260" r:id="rId5"/>
    <p:sldId id="263" r:id="rId6"/>
    <p:sldId id="265" r:id="rId7"/>
    <p:sldId id="266" r:id="rId8"/>
    <p:sldId id="267" r:id="rId9"/>
    <p:sldId id="268" r:id="rId10"/>
    <p:sldId id="269" r:id="rId11"/>
    <p:sldId id="270" r:id="rId12"/>
    <p:sldId id="282" r:id="rId13"/>
    <p:sldId id="271" r:id="rId14"/>
    <p:sldId id="277" r:id="rId15"/>
    <p:sldId id="278" r:id="rId16"/>
    <p:sldId id="279" r:id="rId17"/>
    <p:sldId id="280" r:id="rId18"/>
    <p:sldId id="283" r:id="rId19"/>
    <p:sldId id="281" r:id="rId20"/>
    <p:sldId id="272" r:id="rId21"/>
    <p:sldId id="273" r:id="rId22"/>
  </p:sldIdLst>
  <p:sldSz cx="12192000" cy="6858000"/>
  <p:notesSz cx="6858000" cy="9144000"/>
  <p:embeddedFontLst>
    <p:embeddedFont>
      <p:font typeface="CMU SERIF ROMAN" panose="02000603000000000000" pitchFamily="2" charset="0"/>
      <p:regular r:id="rId24"/>
    </p:embeddedFont>
    <p:embeddedFont>
      <p:font typeface="CMU Typewriter Text" panose="02000609000000000000" pitchFamily="49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078"/>
    <p:restoredTop sz="94726"/>
  </p:normalViewPr>
  <p:slideViewPr>
    <p:cSldViewPr snapToGrid="0">
      <p:cViewPr varScale="1">
        <p:scale>
          <a:sx n="96" d="100"/>
          <a:sy n="96" d="100"/>
        </p:scale>
        <p:origin x="19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viewProps" Target="viewProps.xml"/></Relationships>
</file>

<file path=ppt/media/image11.png>
</file>

<file path=ppt/media/image12.png>
</file>

<file path=ppt/media/image14.png>
</file>

<file path=ppt/media/image2.png>
</file>

<file path=ppt/media/image3.png>
</file>

<file path=ppt/media/image6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42AAD3-AAEF-EE4E-A720-43DC75359CC8}" type="datetimeFigureOut">
              <a:rPr lang="en-US" smtClean="0"/>
              <a:t>5/6/24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79A43-6865-E248-90BF-FC9D21F69D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57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 b="0" i="0"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24000" y="6356350"/>
            <a:ext cx="98298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7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417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35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461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 b="0" i="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165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114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520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008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40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 b="0" i="0"/>
            </a:lvl1pPr>
            <a:lvl2pPr>
              <a:defRPr sz="2800" b="0" i="0"/>
            </a:lvl2pPr>
            <a:lvl3pPr>
              <a:defRPr sz="2400" b="0" i="0"/>
            </a:lvl3pPr>
            <a:lvl4pPr>
              <a:defRPr sz="2000" b="0" i="0"/>
            </a:lvl4pPr>
            <a:lvl5pPr>
              <a:defRPr sz="2000" b="0" i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6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 b="0" i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 b="0" i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53755EF-D144-324E-908D-060C4FDE23E1}" type="datetimeFigureOut">
              <a:rPr lang="en-US" smtClean="0"/>
              <a:t>5/6/24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3E16E956-C30A-0D4E-95D2-A563803891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316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825625"/>
            <a:ext cx="10058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E99BF4-C498-5638-D3C8-9212EB877D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1190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00" b="0" i="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0E1402F8-4C08-9B44-9C0A-72937308644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1FC095EA-4693-3EB7-DD5C-2A91EC66E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65125"/>
            <a:ext cx="10058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48588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2"/>
          </a:solidFill>
          <a:latin typeface="Arial" panose="020B0604020202020204" pitchFamily="34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b="0" i="0" kern="120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7.emf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9.emf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.png"/><Relationship Id="rId5" Type="http://schemas.openxmlformats.org/officeDocument/2006/relationships/image" Target="../media/image13.emf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2.png"/><Relationship Id="rId5" Type="http://schemas.openxmlformats.org/officeDocument/2006/relationships/image" Target="../media/image15.emf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301676E-A8FC-E203-E0DF-7E975CE9A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28110" flipV="1">
            <a:off x="-7500353" y="925541"/>
            <a:ext cx="16044138" cy="160441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5C224C-F01C-EF60-32A3-F27A3BFE37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02465" y="736725"/>
            <a:ext cx="6160194" cy="3858275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Belief-Rewards                             to Learn Radar Scheduling Policies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3BC317-22A4-ADC2-0C43-5B76390C66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7499" y="4595000"/>
            <a:ext cx="3615160" cy="2418961"/>
          </a:xfrm>
        </p:spPr>
        <p:txBody>
          <a:bodyPr anchor="t">
            <a:normAutofit/>
          </a:bodyPr>
          <a:lstStyle/>
          <a:p>
            <a:pPr algn="r"/>
            <a:r>
              <a:rPr lang="en-US" sz="2800" dirty="0"/>
              <a:t>Amos Hebb </a:t>
            </a:r>
          </a:p>
          <a:p>
            <a:pPr algn="r"/>
            <a:r>
              <a:rPr lang="en-US" sz="2800" dirty="0" err="1"/>
              <a:t>Raviraj</a:t>
            </a:r>
            <a:r>
              <a:rPr lang="en-US" sz="2800" dirty="0"/>
              <a:t> S </a:t>
            </a:r>
            <a:r>
              <a:rPr lang="en-US" sz="2800" dirty="0" err="1"/>
              <a:t>Adve</a:t>
            </a:r>
            <a:endParaRPr lang="en-US" sz="2800" dirty="0"/>
          </a:p>
          <a:p>
            <a:pPr algn="r"/>
            <a:r>
              <a:rPr lang="en-US" sz="2800" dirty="0"/>
              <a:t>Zhen Qu </a:t>
            </a:r>
          </a:p>
          <a:p>
            <a:pPr algn="r"/>
            <a:r>
              <a:rPr lang="en-US" sz="2800" dirty="0"/>
              <a:t>Zhen Ding</a:t>
            </a:r>
          </a:p>
          <a:p>
            <a:pPr algn="l"/>
            <a:endParaRPr lang="en-US" sz="2800" dirty="0"/>
          </a:p>
          <a:p>
            <a:pPr algn="l"/>
            <a:endParaRPr lang="en-US" sz="1700" dirty="0"/>
          </a:p>
          <a:p>
            <a:pPr algn="l"/>
            <a:endParaRPr lang="en-US" sz="1700" dirty="0"/>
          </a:p>
          <a:p>
            <a:pPr algn="l"/>
            <a:endParaRPr lang="en-US" sz="1700" dirty="0"/>
          </a:p>
        </p:txBody>
      </p:sp>
      <p:pic>
        <p:nvPicPr>
          <p:cNvPr id="10" name="Picture 15">
            <a:extLst>
              <a:ext uri="{FF2B5EF4-FFF2-40B4-BE49-F238E27FC236}">
                <a16:creationId xmlns:a16="http://schemas.microsoft.com/office/drawing/2014/main" id="{16709506-7667-D870-FFF6-E9817FA7AA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803048" y="203491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A picture containing logo&#10;&#10;Description automatically generated">
            <a:extLst>
              <a:ext uri="{FF2B5EF4-FFF2-40B4-BE49-F238E27FC236}">
                <a16:creationId xmlns:a16="http://schemas.microsoft.com/office/drawing/2014/main" id="{697A2D47-9137-4D2F-69E5-78065BA4C7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5686" y="195424"/>
            <a:ext cx="2540627" cy="8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06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Implementation: Baseline Solvers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09605" cy="443129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Random Solver: Emits random policy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Sequential Solver: Emits beam sweep policy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Single Sweep Solver: Rotates once then stops</a:t>
            </a:r>
          </a:p>
          <a:p>
            <a:pPr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Highest Variance Solver: Emits heuristic policy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95273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Implementation: Learned Solver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09605" cy="4431293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Belief-</a:t>
            </a:r>
            <a:r>
              <a:rPr lang="en-US" dirty="0" err="1"/>
              <a:t>BetaZero</a:t>
            </a:r>
            <a:r>
              <a:rPr lang="en-US" dirty="0"/>
              <a:t> Solver: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Progressive widening for continuous state, action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 err="1"/>
              <a:t>BetaZero</a:t>
            </a:r>
            <a:r>
              <a:rPr lang="en-US" dirty="0"/>
              <a:t> based on </a:t>
            </a:r>
            <a:r>
              <a:rPr lang="en-US" dirty="0" err="1"/>
              <a:t>AlphaZero</a:t>
            </a:r>
            <a:r>
              <a:rPr lang="en-US" dirty="0"/>
              <a:t> for POMDPs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Modified </a:t>
            </a:r>
            <a:r>
              <a:rPr lang="en-US" dirty="0" err="1"/>
              <a:t>BetaZero</a:t>
            </a:r>
            <a:r>
              <a:rPr lang="en-US" dirty="0"/>
              <a:t> solver for </a:t>
            </a:r>
            <a:r>
              <a:rPr lang="el-GR" dirty="0"/>
              <a:t>ρ</a:t>
            </a:r>
            <a:r>
              <a:rPr lang="en-US" dirty="0"/>
              <a:t>POMDP with no r(</a:t>
            </a:r>
            <a:r>
              <a:rPr lang="en-US" dirty="0" err="1"/>
              <a:t>s,a</a:t>
            </a:r>
            <a:r>
              <a:rPr lang="en-US" dirty="0"/>
              <a:t>).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Offline component, collects data, trains prediction model, iteratively improves prediction model.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Emits a policy which uses learned estimator to execute online Monte Carlo Tree Search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816734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91CD5F-DCB1-6570-0058-13865FD88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46" y="2076228"/>
            <a:ext cx="4045753" cy="404575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9E6B88-26B5-A7A4-D944-3669DF8561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8399" y="2047339"/>
            <a:ext cx="5988908" cy="44916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317"/>
            <a:ext cx="11009605" cy="4431293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Expected Belief-Reward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12</a:t>
            </a:fld>
            <a:endParaRPr lang="en-US" sz="2000" dirty="0"/>
          </a:p>
        </p:txBody>
      </p:sp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96726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a">
            <a:hlinkClick r:id="" action="ppaction://media"/>
            <a:extLst>
              <a:ext uri="{FF2B5EF4-FFF2-40B4-BE49-F238E27FC236}">
                <a16:creationId xmlns:a16="http://schemas.microsoft.com/office/drawing/2014/main" id="{ADA27B9C-9BDE-BA07-8508-2392E6A95F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5999" y="2723646"/>
            <a:ext cx="3810000" cy="381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09605" cy="4431293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Understanding Belief-Reward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Single Sweep Policy – Single Target – Single Detection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13</a:t>
            </a:fld>
            <a:endParaRPr lang="en-US" sz="2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02BA36C-0B9E-AC57-6A7D-FAC9AB45BD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2723646"/>
            <a:ext cx="4754880" cy="3566160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23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34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">
            <a:hlinkClick r:id="" action="ppaction://media"/>
            <a:extLst>
              <a:ext uri="{FF2B5EF4-FFF2-40B4-BE49-F238E27FC236}">
                <a16:creationId xmlns:a16="http://schemas.microsoft.com/office/drawing/2014/main" id="{2AB7BE2C-8FED-C388-5F46-67A89A7AC7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5999" y="2723646"/>
            <a:ext cx="3810000" cy="381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09605" cy="4431293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Understanding Belief-Reward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Sequential Policy - Single Target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14</a:t>
            </a:fld>
            <a:endParaRPr lang="en-US" sz="2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02BA36C-0B9E-AC57-6A7D-FAC9AB45BD1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095999" y="2723646"/>
            <a:ext cx="4754880" cy="3566160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45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09605" cy="4431293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Understanding Belief-Reward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Sequential Policy - Many Targets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15</a:t>
            </a:fld>
            <a:endParaRPr lang="en-US" sz="2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02BA36C-0B9E-AC57-6A7D-FAC9AB45BD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095999" y="2723646"/>
            <a:ext cx="4754880" cy="3566160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a">
            <a:hlinkClick r:id="" action="ppaction://media"/>
            <a:extLst>
              <a:ext uri="{FF2B5EF4-FFF2-40B4-BE49-F238E27FC236}">
                <a16:creationId xmlns:a16="http://schemas.microsoft.com/office/drawing/2014/main" id="{2EBF0A1E-8BE1-4DD9-046E-59BC21BE39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86000" y="2682875"/>
            <a:ext cx="3810000" cy="3810000"/>
          </a:xfrm>
          <a:prstGeom prst="rect">
            <a:avLst/>
          </a:prstGeom>
        </p:spPr>
      </p:pic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1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">
            <a:hlinkClick r:id="" action="ppaction://media"/>
            <a:extLst>
              <a:ext uri="{FF2B5EF4-FFF2-40B4-BE49-F238E27FC236}">
                <a16:creationId xmlns:a16="http://schemas.microsoft.com/office/drawing/2014/main" id="{BF5217C7-F367-EF69-4084-CC1F1F7FDB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5999" y="2717527"/>
            <a:ext cx="3810000" cy="381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09605" cy="4431293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Understanding Belief-Reward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Heuristic Policy - Many Targets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16</a:t>
            </a:fld>
            <a:endParaRPr lang="en-US" sz="2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02BA36C-0B9E-AC57-6A7D-FAC9AB45BD1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095999" y="2723646"/>
            <a:ext cx="4754880" cy="3566160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46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">
            <a:hlinkClick r:id="" action="ppaction://media"/>
            <a:extLst>
              <a:ext uri="{FF2B5EF4-FFF2-40B4-BE49-F238E27FC236}">
                <a16:creationId xmlns:a16="http://schemas.microsoft.com/office/drawing/2014/main" id="{B4337164-DE57-CBAB-139F-2F1B2FBF20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5658" y="2723646"/>
            <a:ext cx="3810000" cy="381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1009605" cy="4431293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Understanding Belief-Reward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Learned Policy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17</a:t>
            </a:fld>
            <a:endParaRPr lang="en-US" sz="2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02BA36C-0B9E-AC57-6A7D-FAC9AB45BD1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095999" y="2723646"/>
            <a:ext cx="4754880" cy="3566160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814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8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6A9AAD5-90D6-6A23-96D8-D2073E634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84040"/>
            <a:ext cx="9724219" cy="5469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4388" y="2729176"/>
            <a:ext cx="6593417" cy="3146769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1000 runs, 1-20 targets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18</a:t>
            </a:fld>
            <a:endParaRPr lang="en-US" sz="2000" dirty="0"/>
          </a:p>
        </p:txBody>
      </p:sp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8536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7A246D-CA2A-5B57-4685-386D7D897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4212" y="1871346"/>
            <a:ext cx="4250635" cy="42506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C64BCE-42FA-4D92-437A-EAB4CCDE7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4052" y="1871346"/>
            <a:ext cx="5669747" cy="42523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1971"/>
            <a:ext cx="11009605" cy="4431293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Learned Policy Makes Non-Highest Variance Decision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19</a:t>
            </a:fld>
            <a:endParaRPr lang="en-US" sz="2000" dirty="0"/>
          </a:p>
        </p:txBody>
      </p:sp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05492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Forecast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0131" y="1814578"/>
            <a:ext cx="8342246" cy="4351338"/>
          </a:xfrm>
        </p:spPr>
        <p:txBody>
          <a:bodyPr>
            <a:normAutofit/>
          </a:bodyPr>
          <a:lstStyle/>
          <a:p>
            <a:r>
              <a:rPr lang="en-US" sz="4000" dirty="0"/>
              <a:t>A radar scheduler’s goal is to sequence beams to best understand its environment. </a:t>
            </a:r>
          </a:p>
          <a:p>
            <a:r>
              <a:rPr lang="en-US" sz="4000" dirty="0"/>
              <a:t>Belief-dependent rewards can be used to develop both search and tracking policies.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73183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582" y="1735456"/>
            <a:ext cx="9835342" cy="3745836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4400" dirty="0"/>
              <a:t>Training a policy solely focused on enhancing a belief model shows improvements over a random selector. </a:t>
            </a:r>
          </a:p>
          <a:p>
            <a:pPr marL="0" indent="0">
              <a:lnSpc>
                <a:spcPct val="120000"/>
              </a:lnSpc>
              <a:spcBef>
                <a:spcPts val="600"/>
              </a:spcBef>
              <a:buNone/>
            </a:pPr>
            <a:endParaRPr lang="en-US" sz="4400" dirty="0"/>
          </a:p>
          <a:p>
            <a:pPr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4400" dirty="0"/>
              <a:t>Policies are decoupled from the environment and belief dimensionality.</a:t>
            </a:r>
            <a:endParaRPr lang="en-CA" sz="4400" dirty="0"/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20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14239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4023995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7736" y="4298156"/>
            <a:ext cx="7807036" cy="1732861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endParaRPr lang="en-US" sz="4800" dirty="0"/>
          </a:p>
          <a:p>
            <a:pPr marL="0" indent="0" algn="ctr">
              <a:spcBef>
                <a:spcPts val="600"/>
              </a:spcBef>
              <a:buNone/>
            </a:pPr>
            <a:r>
              <a:rPr lang="en-US" sz="4800" dirty="0" err="1"/>
              <a:t>a.hebb@mail.utoronto.ca</a:t>
            </a:r>
            <a:endParaRPr lang="en-CA" sz="5400" dirty="0"/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21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70392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3999" y="1802631"/>
            <a:ext cx="5257800" cy="4351338"/>
          </a:xfrm>
        </p:spPr>
        <p:txBody>
          <a:bodyPr>
            <a:normAutofit/>
          </a:bodyPr>
          <a:lstStyle/>
          <a:p>
            <a:r>
              <a:rPr lang="en-US" sz="4400" dirty="0"/>
              <a:t>Introduction</a:t>
            </a:r>
          </a:p>
          <a:p>
            <a:r>
              <a:rPr lang="en-US" sz="4400" dirty="0"/>
              <a:t>Background</a:t>
            </a:r>
          </a:p>
          <a:p>
            <a:r>
              <a:rPr lang="en-US" sz="4400" dirty="0"/>
              <a:t>System Model </a:t>
            </a:r>
          </a:p>
          <a:p>
            <a:r>
              <a:rPr lang="en-US" sz="4400" dirty="0"/>
              <a:t>Implementation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3</a:t>
            </a:fld>
            <a:endParaRPr lang="en-US" sz="20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A89763-A313-F15E-9458-74852FFA3A69}"/>
              </a:ext>
            </a:extLst>
          </p:cNvPr>
          <p:cNvSpPr txBox="1">
            <a:spLocks/>
          </p:cNvSpPr>
          <p:nvPr/>
        </p:nvSpPr>
        <p:spPr>
          <a:xfrm>
            <a:off x="6096000" y="1870550"/>
            <a:ext cx="5257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>
                <a:latin typeface="Arial" panose="020B0604020202020204" pitchFamily="34" charset="0"/>
              </a:rPr>
              <a:t>POMDP</a:t>
            </a:r>
          </a:p>
          <a:p>
            <a:r>
              <a:rPr lang="en-US" sz="4400" dirty="0">
                <a:latin typeface="Arial" panose="020B0604020202020204" pitchFamily="34" charset="0"/>
              </a:rPr>
              <a:t>Solvers</a:t>
            </a:r>
          </a:p>
          <a:p>
            <a:r>
              <a:rPr lang="en-US" sz="4400" dirty="0">
                <a:latin typeface="Arial" panose="020B0604020202020204" pitchFamily="34" charset="0"/>
              </a:rPr>
              <a:t>Numerical Results</a:t>
            </a:r>
          </a:p>
          <a:p>
            <a:r>
              <a:rPr lang="en-US" sz="4400" dirty="0">
                <a:latin typeface="Arial" panose="020B0604020202020204" pitchFamily="34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332262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690688"/>
            <a:ext cx="10058401" cy="4351338"/>
          </a:xfrm>
        </p:spPr>
        <p:txBody>
          <a:bodyPr>
            <a:normAutofit/>
          </a:bodyPr>
          <a:lstStyle/>
          <a:p>
            <a:r>
              <a:rPr lang="en-US" dirty="0"/>
              <a:t>Beam-agile radars can select beams in any order</a:t>
            </a:r>
          </a:p>
          <a:p>
            <a:r>
              <a:rPr lang="en-US" dirty="0"/>
              <a:t>Goal is to best understand environment</a:t>
            </a:r>
          </a:p>
          <a:p>
            <a:r>
              <a:rPr lang="en-US" dirty="0"/>
              <a:t>Existing approaches:</a:t>
            </a:r>
          </a:p>
          <a:p>
            <a:pPr lvl="1"/>
            <a:r>
              <a:rPr lang="en-US" dirty="0"/>
              <a:t>Treat Search and Track as independent functions</a:t>
            </a:r>
          </a:p>
          <a:p>
            <a:pPr lvl="1"/>
            <a:r>
              <a:rPr lang="en-US" dirty="0"/>
              <a:t>Independently reduce resource usage</a:t>
            </a:r>
          </a:p>
          <a:p>
            <a:pPr lvl="1"/>
            <a:r>
              <a:rPr lang="en-US" dirty="0"/>
              <a:t>Meet operator or system designer “requirement”</a:t>
            </a:r>
          </a:p>
          <a:p>
            <a:pPr lvl="1"/>
            <a:r>
              <a:rPr lang="en-US" dirty="0"/>
              <a:t>Collaborate by a scheduler, dropping or shifting tasks</a:t>
            </a:r>
          </a:p>
          <a:p>
            <a:pPr lvl="1"/>
            <a:r>
              <a:rPr lang="en-US" dirty="0"/>
              <a:t>Fragile performance in changing environments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22848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588715"/>
            <a:ext cx="10058401" cy="4351338"/>
          </a:xfrm>
        </p:spPr>
        <p:txBody>
          <a:bodyPr>
            <a:normAutofit fontScale="92500"/>
          </a:bodyPr>
          <a:lstStyle/>
          <a:p>
            <a:r>
              <a:rPr lang="en-US" sz="3600" dirty="0"/>
              <a:t>Beam-Agile sensor is controlled by an agent</a:t>
            </a:r>
          </a:p>
          <a:p>
            <a:r>
              <a:rPr lang="en-US" sz="3600" dirty="0"/>
              <a:t>Agent select’s beam direction</a:t>
            </a:r>
          </a:p>
          <a:p>
            <a:r>
              <a:rPr lang="en-US" sz="3600" dirty="0"/>
              <a:t>Goal: understand the environment</a:t>
            </a:r>
          </a:p>
          <a:p>
            <a:r>
              <a:rPr lang="en-US" sz="3600" dirty="0"/>
              <a:t>Formulate Problem as a POMDP</a:t>
            </a:r>
          </a:p>
          <a:p>
            <a:r>
              <a:rPr lang="en-US" sz="3600" dirty="0"/>
              <a:t>Within framework:</a:t>
            </a:r>
          </a:p>
          <a:p>
            <a:pPr lvl="1"/>
            <a:r>
              <a:rPr lang="en-US" sz="3200" dirty="0"/>
              <a:t>belief: set of particle filters</a:t>
            </a:r>
          </a:p>
          <a:p>
            <a:pPr lvl="1"/>
            <a:r>
              <a:rPr lang="en-US" sz="3200" dirty="0"/>
              <a:t>solver: with belief-reality distance oracle, make policy</a:t>
            </a:r>
          </a:p>
          <a:p>
            <a:pPr lvl="1"/>
            <a:r>
              <a:rPr lang="en-US" sz="3200" dirty="0"/>
              <a:t>policy: use belief to select next beam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69603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Model: POMDP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4913"/>
            <a:ext cx="456549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5400" b="1" dirty="0">
                <a:effectLst/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S</a:t>
            </a:r>
            <a:r>
              <a:rPr lang="en-CA" sz="4000" b="1" dirty="0"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	</a:t>
            </a:r>
            <a:r>
              <a:rPr lang="en-CA" sz="4000" dirty="0">
                <a:effectLst/>
              </a:rPr>
              <a:t>state space</a:t>
            </a:r>
            <a:br>
              <a:rPr lang="en-CA" sz="4000" dirty="0">
                <a:effectLst/>
              </a:rPr>
            </a:br>
            <a:r>
              <a:rPr lang="en-CA" sz="5400" b="1" dirty="0">
                <a:effectLst/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A</a:t>
            </a:r>
            <a:r>
              <a:rPr lang="en-CA" sz="4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	</a:t>
            </a:r>
            <a:r>
              <a:rPr lang="en-CA" sz="4000" dirty="0">
                <a:effectLst/>
              </a:rPr>
              <a:t>action space</a:t>
            </a:r>
            <a:br>
              <a:rPr lang="en-CA" sz="4000" dirty="0">
                <a:effectLst/>
              </a:rPr>
            </a:br>
            <a:r>
              <a:rPr lang="en-CA" sz="5400" b="1" dirty="0">
                <a:effectLst/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T</a:t>
            </a:r>
            <a:r>
              <a:rPr lang="en-CA" sz="4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	</a:t>
            </a:r>
            <a:r>
              <a:rPr lang="en-CA" sz="4000" dirty="0">
                <a:effectLst/>
              </a:rPr>
              <a:t>transition</a:t>
            </a:r>
            <a:br>
              <a:rPr lang="en-CA" sz="4000" dirty="0">
                <a:effectLst/>
              </a:rPr>
            </a:br>
            <a:r>
              <a:rPr lang="en-CA" sz="6000" b="1" dirty="0">
                <a:effectLst/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R</a:t>
            </a:r>
            <a:r>
              <a:rPr lang="en-CA" sz="6000" b="1" dirty="0"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	</a:t>
            </a:r>
            <a:r>
              <a:rPr lang="en-CA" sz="4000" dirty="0">
                <a:effectLst/>
              </a:rPr>
              <a:t>reward space</a:t>
            </a:r>
            <a:endParaRPr lang="en-US" sz="4400" dirty="0"/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6</a:t>
            </a:fld>
            <a:endParaRPr lang="en-US" sz="20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A89763-A313-F15E-9458-74852FFA3A69}"/>
              </a:ext>
            </a:extLst>
          </p:cNvPr>
          <p:cNvSpPr txBox="1">
            <a:spLocks/>
          </p:cNvSpPr>
          <p:nvPr/>
        </p:nvSpPr>
        <p:spPr>
          <a:xfrm>
            <a:off x="5494207" y="2115508"/>
            <a:ext cx="644410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5400" b="1" dirty="0">
                <a:effectLst/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O</a:t>
            </a:r>
            <a:r>
              <a:rPr lang="en-CA" sz="6000" b="1" dirty="0">
                <a:effectLst/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	</a:t>
            </a:r>
            <a:r>
              <a:rPr lang="en-CA" sz="4000" dirty="0">
                <a:effectLst/>
                <a:latin typeface="Arial" panose="020B0604020202020204" pitchFamily="34" charset="0"/>
              </a:rPr>
              <a:t>observation space</a:t>
            </a:r>
            <a:br>
              <a:rPr lang="en-CA" sz="4000" dirty="0">
                <a:effectLst/>
                <a:latin typeface="Arial" panose="020B0604020202020204" pitchFamily="34" charset="0"/>
              </a:rPr>
            </a:br>
            <a:r>
              <a:rPr lang="en-CA" sz="5400" b="1" dirty="0">
                <a:effectLst/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Z</a:t>
            </a:r>
            <a:r>
              <a:rPr lang="en-CA" sz="4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	</a:t>
            </a:r>
            <a:r>
              <a:rPr lang="en-CA" sz="4000" dirty="0">
                <a:effectLst/>
                <a:latin typeface="Arial" panose="020B0604020202020204" pitchFamily="34" charset="0"/>
              </a:rPr>
              <a:t>observation probability</a:t>
            </a:r>
            <a:br>
              <a:rPr lang="en-CA" sz="4000" dirty="0">
                <a:effectLst/>
                <a:latin typeface="Arial" panose="020B0604020202020204" pitchFamily="34" charset="0"/>
              </a:rPr>
            </a:br>
            <a:r>
              <a:rPr lang="el-GR" sz="5400" b="1" i="1" dirty="0">
                <a:effectLst/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ρ</a:t>
            </a:r>
            <a:r>
              <a:rPr lang="en-CA" sz="4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	</a:t>
            </a:r>
            <a:r>
              <a:rPr lang="en-CA" sz="4000" dirty="0">
                <a:latin typeface="Arial" panose="020B0604020202020204" pitchFamily="34" charset="0"/>
              </a:rPr>
              <a:t>belief reward</a:t>
            </a:r>
            <a:br>
              <a:rPr lang="en-CA" sz="4000" dirty="0">
                <a:effectLst/>
                <a:latin typeface="Arial" panose="020B0604020202020204" pitchFamily="34" charset="0"/>
              </a:rPr>
            </a:br>
            <a:r>
              <a:rPr lang="en-CA" sz="5400" b="1" dirty="0">
                <a:effectLst/>
                <a:latin typeface="CMU Typewriter Text" panose="02000609000000000000" pitchFamily="49" charset="0"/>
                <a:ea typeface="CMU Typewriter Text" panose="02000609000000000000" pitchFamily="49" charset="0"/>
                <a:cs typeface="CMU Typewriter Text" panose="02000609000000000000" pitchFamily="49" charset="0"/>
              </a:rPr>
              <a:t>u</a:t>
            </a:r>
            <a:r>
              <a:rPr lang="en-CA" sz="4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	</a:t>
            </a:r>
            <a:r>
              <a:rPr lang="en-CA" sz="4000" dirty="0">
                <a:effectLst/>
                <a:latin typeface="Arial" panose="020B0604020202020204" pitchFamily="34" charset="0"/>
              </a:rPr>
              <a:t>belief updater</a:t>
            </a:r>
            <a:endParaRPr lang="en-US" sz="4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981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Model: Radar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760"/>
            <a:ext cx="11009605" cy="4011633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Like closed-loop system in BWW</a:t>
            </a:r>
            <a:r>
              <a:rPr lang="en-US" sz="3600" baseline="30000" dirty="0"/>
              <a:t>[1]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Surveillance region polar coordinates from –</a:t>
            </a:r>
            <a:r>
              <a:rPr lang="el-GR" sz="3600" dirty="0"/>
              <a:t> π</a:t>
            </a:r>
            <a:r>
              <a:rPr lang="en-US" sz="3600" dirty="0"/>
              <a:t> to </a:t>
            </a:r>
            <a:r>
              <a:rPr lang="el-GR" sz="3600" dirty="0"/>
              <a:t>π</a:t>
            </a:r>
            <a:endParaRPr lang="en-US" sz="3600" dirty="0"/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Sensor at origin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Fixed beam width: </a:t>
            </a:r>
            <a:r>
              <a:rPr lang="el-GR" sz="3600" dirty="0"/>
              <a:t>π</a:t>
            </a:r>
            <a:r>
              <a:rPr lang="en-US" sz="3600" dirty="0"/>
              <a:t>/15 rad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Range: 20km to 200km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 err="1"/>
              <a:t>p</a:t>
            </a:r>
            <a:r>
              <a:rPr lang="en-US" sz="3600" baseline="-25000" dirty="0" err="1"/>
              <a:t>detection</a:t>
            </a:r>
            <a:r>
              <a:rPr lang="en-US" sz="3600" dirty="0"/>
              <a:t>: SNR such that </a:t>
            </a:r>
            <a:r>
              <a:rPr lang="en-US" sz="3600" dirty="0" err="1"/>
              <a:t>p</a:t>
            </a:r>
            <a:r>
              <a:rPr lang="en-US" sz="3600" baseline="-25000" dirty="0" err="1"/>
              <a:t>detection</a:t>
            </a:r>
            <a:r>
              <a:rPr lang="en-US" sz="3600" dirty="0"/>
              <a:t> = 0.5 at 100km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dwell time: 0.2s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targets piecewise-constant velocity from 0 to 700 m/s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7</a:t>
            </a:fld>
            <a:endParaRPr lang="en-US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D9E84F-B03D-3172-E8C4-2F07574CD48C}"/>
              </a:ext>
            </a:extLst>
          </p:cNvPr>
          <p:cNvSpPr txBox="1"/>
          <p:nvPr/>
        </p:nvSpPr>
        <p:spPr>
          <a:xfrm>
            <a:off x="1523999" y="5349240"/>
            <a:ext cx="82699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spcBef>
                <a:spcPts val="600"/>
              </a:spcBef>
              <a:buNone/>
            </a:pPr>
            <a:r>
              <a:rPr lang="en-CA" sz="2000" dirty="0">
                <a:solidFill>
                  <a:schemeClr val="tx1">
                    <a:lumMod val="65000"/>
                    <a:lumOff val="35000"/>
                  </a:schemeClr>
                </a:solidFill>
                <a:highlight>
                  <a:srgbClr val="FFFFFF"/>
                </a:highlight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[1] </a:t>
            </a:r>
            <a:r>
              <a:rPr lang="en-CA" sz="200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M. Byrne, K. White and J. Williams, "Scheduling multifunction radar for search and tracking," </a:t>
            </a:r>
            <a:r>
              <a:rPr lang="en-CA" sz="200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2015 18th ISIF (FUSION)</a:t>
            </a:r>
            <a:r>
              <a:rPr lang="en-CA" sz="200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  <a:ea typeface="Helvetica Neue" panose="02000503000000020004" pitchFamily="2" charset="0"/>
                <a:cs typeface="Helvetica Neue" panose="02000503000000020004" pitchFamily="2" charset="0"/>
              </a:rPr>
              <a:t>, pp. 945-952.</a:t>
            </a:r>
            <a:endParaRPr lang="en-US" sz="20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245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Implementation: POMDP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760"/>
            <a:ext cx="11009605" cy="4431293"/>
          </a:xfrm>
        </p:spPr>
        <p:txBody>
          <a:bodyPr>
            <a:normAutofit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State Space, [(</a:t>
            </a:r>
            <a:r>
              <a:rPr lang="en-US" dirty="0" err="1"/>
              <a:t>x,y,x',y</a:t>
            </a:r>
            <a:r>
              <a:rPr lang="en-US" dirty="0"/>
              <a:t>'),…]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Action Space, [0,1)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Transition Function, apply </a:t>
            </a:r>
            <a:r>
              <a:rPr kumimoji="0" lang="en-US" sz="28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x'</a:t>
            </a:r>
            <a:r>
              <a:rPr lang="en-US" dirty="0"/>
              <a:t> to x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Observation Function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Select visible, in range, targets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Filter targets by comparing P</a:t>
            </a:r>
            <a:r>
              <a:rPr lang="en-US" baseline="-25000" dirty="0"/>
              <a:t>d</a:t>
            </a:r>
            <a:r>
              <a:rPr lang="en-US" dirty="0"/>
              <a:t> to random number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Convert to theta and radial velocity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Add gaussian noise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dirty="0"/>
              <a:t>Include target id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79634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FFE6-62A8-A4C9-0204-AF51A9B70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Implementation: BMDP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4987-2B66-009D-F988-C1EE879B8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760"/>
            <a:ext cx="11009605" cy="4431293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4000" dirty="0"/>
              <a:t>Updater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Set of particle filters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Observations initialize and update</a:t>
            </a:r>
          </a:p>
          <a:p>
            <a:pPr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4000" dirty="0"/>
              <a:t>BMDP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Solve like MDP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600" dirty="0"/>
              <a:t>Belief state – result of applying updater</a:t>
            </a:r>
          </a:p>
          <a:p>
            <a:pPr lvl="2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200" dirty="0"/>
              <a:t>Particle Filters as basic trackers</a:t>
            </a:r>
          </a:p>
          <a:p>
            <a:pPr lvl="2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n-US" sz="3200" dirty="0"/>
              <a:t>Vector of action recency as history</a:t>
            </a:r>
          </a:p>
          <a:p>
            <a:pPr lvl="1">
              <a:spcBef>
                <a:spcPts val="600"/>
              </a:spcBef>
              <a:buFont typeface="Wingdings" panose="05000000000000000000" pitchFamily="2" charset="2"/>
              <a:buChar char="§"/>
            </a:pPr>
            <a:r>
              <a:rPr lang="el-GR" sz="3600" dirty="0"/>
              <a:t>ρ(</a:t>
            </a:r>
            <a:r>
              <a:rPr lang="en-US" sz="3600" dirty="0"/>
              <a:t>s, b) can be defined as r(s, a)</a:t>
            </a:r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6A24EBE8-5C68-8FF2-352B-40173B27BB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6" y="5940053"/>
            <a:ext cx="2540627" cy="827722"/>
          </a:xfrm>
          <a:prstGeom prst="rect">
            <a:avLst/>
          </a:prstGeom>
        </p:spPr>
      </p:pic>
      <p:pic>
        <p:nvPicPr>
          <p:cNvPr id="5" name="Picture 15">
            <a:extLst>
              <a:ext uri="{FF2B5EF4-FFF2-40B4-BE49-F238E27FC236}">
                <a16:creationId xmlns:a16="http://schemas.microsoft.com/office/drawing/2014/main" id="{D3F8F5AC-7C46-1571-0726-F554283D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8194" y="5940053"/>
            <a:ext cx="2359611" cy="8277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86BA9-1A0B-3DE8-A5ED-D064BC3B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69653" y="6289806"/>
            <a:ext cx="2743200" cy="365125"/>
          </a:xfrm>
        </p:spPr>
        <p:txBody>
          <a:bodyPr/>
          <a:lstStyle/>
          <a:p>
            <a:fld id="{3E16E956-C30A-0D4E-95D2-A5638038910F}" type="slidenum">
              <a:rPr lang="en-US" sz="2000" smtClean="0"/>
              <a:t>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05777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1534</TotalTime>
  <Words>609</Words>
  <Application>Microsoft Macintosh PowerPoint</Application>
  <PresentationFormat>Widescreen</PresentationFormat>
  <Paragraphs>130</Paragraphs>
  <Slides>21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CMU Typewriter Text</vt:lpstr>
      <vt:lpstr>Wingdings</vt:lpstr>
      <vt:lpstr>CMU SERIF ROMAN</vt:lpstr>
      <vt:lpstr>Aptos</vt:lpstr>
      <vt:lpstr>Arial</vt:lpstr>
      <vt:lpstr>Office Theme</vt:lpstr>
      <vt:lpstr>Belief-Rewards                             to Learn Radar Scheduling Policies</vt:lpstr>
      <vt:lpstr>Forecast</vt:lpstr>
      <vt:lpstr>Outline</vt:lpstr>
      <vt:lpstr>Motivation</vt:lpstr>
      <vt:lpstr>Problem Statement</vt:lpstr>
      <vt:lpstr>System Model: POMDP</vt:lpstr>
      <vt:lpstr>System Model: Radar</vt:lpstr>
      <vt:lpstr>Implementation: POMDP</vt:lpstr>
      <vt:lpstr>Implementation: BMDP</vt:lpstr>
      <vt:lpstr>Implementation: Baseline Solvers</vt:lpstr>
      <vt:lpstr>Implementation: Learned Solver</vt:lpstr>
      <vt:lpstr>Results</vt:lpstr>
      <vt:lpstr>Results</vt:lpstr>
      <vt:lpstr>Results</vt:lpstr>
      <vt:lpstr>Results</vt:lpstr>
      <vt:lpstr>Results</vt:lpstr>
      <vt:lpstr>Results</vt:lpstr>
      <vt:lpstr>Results</vt:lpstr>
      <vt:lpstr>Results</vt:lpstr>
      <vt:lpstr>Summary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Belief-Rewards to Learn Radar Scheduling Policies</dc:title>
  <dc:creator>Amos Hebb</dc:creator>
  <cp:lastModifiedBy>Amos Hebb</cp:lastModifiedBy>
  <cp:revision>7</cp:revision>
  <dcterms:created xsi:type="dcterms:W3CDTF">2024-04-09T23:53:27Z</dcterms:created>
  <dcterms:modified xsi:type="dcterms:W3CDTF">2024-05-06T18:17:44Z</dcterms:modified>
</cp:coreProperties>
</file>

<file path=docProps/thumbnail.jpeg>
</file>